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325" r:id="rId2"/>
    <p:sldId id="330" r:id="rId3"/>
    <p:sldId id="333" r:id="rId4"/>
    <p:sldId id="349" r:id="rId5"/>
    <p:sldId id="334" r:id="rId6"/>
    <p:sldId id="340" r:id="rId7"/>
    <p:sldId id="335" r:id="rId8"/>
    <p:sldId id="336" r:id="rId9"/>
    <p:sldId id="337" r:id="rId10"/>
    <p:sldId id="338" r:id="rId11"/>
    <p:sldId id="339" r:id="rId12"/>
    <p:sldId id="341" r:id="rId13"/>
    <p:sldId id="350" r:id="rId14"/>
    <p:sldId id="342" r:id="rId15"/>
    <p:sldId id="343" r:id="rId16"/>
    <p:sldId id="351" r:id="rId17"/>
    <p:sldId id="344" r:id="rId18"/>
    <p:sldId id="353" r:id="rId19"/>
    <p:sldId id="345" r:id="rId20"/>
    <p:sldId id="346" r:id="rId21"/>
    <p:sldId id="347" r:id="rId22"/>
    <p:sldId id="348" r:id="rId23"/>
    <p:sldId id="35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C36"/>
    <a:srgbClr val="D3B3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9541" autoAdjust="0"/>
  </p:normalViewPr>
  <p:slideViewPr>
    <p:cSldViewPr snapToGrid="0">
      <p:cViewPr varScale="1">
        <p:scale>
          <a:sx n="44" d="100"/>
          <a:sy n="44" d="100"/>
        </p:scale>
        <p:origin x="1296" y="45"/>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F7C869-C870-4F9F-92CC-FF66F20FC2FA}" type="datetimeFigureOut">
              <a:rPr lang="en-GB" smtClean="0"/>
              <a:t>25/06/2024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FC83DB-A768-4531-BE89-2324C919A28F}" type="slidenum">
              <a:rPr lang="en-GB" smtClean="0"/>
              <a:t>‹#›</a:t>
            </a:fld>
            <a:endParaRPr lang="en-GB"/>
          </a:p>
        </p:txBody>
      </p:sp>
    </p:spTree>
    <p:extLst>
      <p:ext uri="{BB962C8B-B14F-4D97-AF65-F5344CB8AC3E}">
        <p14:creationId xmlns:p14="http://schemas.microsoft.com/office/powerpoint/2010/main" val="3044012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FI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65630" y="606666"/>
            <a:ext cx="5850147" cy="782187"/>
          </a:xfrm>
        </p:spPr>
        <p:txBody>
          <a:bodyPr/>
          <a:lstStyle>
            <a:lvl1pPr algn="l">
              <a:defRPr baseline="0"/>
            </a:lvl1pPr>
          </a:lstStyle>
          <a:p>
            <a:r>
              <a:rPr lang="en-US" dirty="0"/>
              <a:t>Insert Name</a:t>
            </a:r>
            <a:endParaRPr lang="en-GB" dirty="0"/>
          </a:p>
        </p:txBody>
      </p:sp>
      <p:sp>
        <p:nvSpPr>
          <p:cNvPr id="3" name="Content Placeholder 2"/>
          <p:cNvSpPr>
            <a:spLocks noGrp="1"/>
          </p:cNvSpPr>
          <p:nvPr>
            <p:ph idx="1" hasCustomPrompt="1"/>
          </p:nvPr>
        </p:nvSpPr>
        <p:spPr>
          <a:xfrm>
            <a:off x="5374256" y="1897811"/>
            <a:ext cx="5850147" cy="3407434"/>
          </a:xfrm>
        </p:spPr>
        <p:txBody>
          <a:bodyPr>
            <a:normAutofit/>
          </a:bodyPr>
          <a:lstStyle>
            <a:lvl1pPr marL="0" indent="0" algn="just">
              <a:buNone/>
              <a:defRPr sz="1800" baseline="0"/>
            </a:lvl1pPr>
          </a:lstStyle>
          <a:p>
            <a:pPr lvl="0"/>
            <a:r>
              <a:rPr lang="en-US" dirty="0"/>
              <a:t>Description of practice and areas of expertise </a:t>
            </a:r>
          </a:p>
          <a:p>
            <a:pPr lvl="0"/>
            <a:r>
              <a:rPr lang="en-US" dirty="0"/>
              <a:t>(100 words)</a:t>
            </a:r>
            <a:endParaRPr lang="en-GB" dirty="0"/>
          </a:p>
        </p:txBody>
      </p:sp>
      <p:sp>
        <p:nvSpPr>
          <p:cNvPr id="10" name="Picture Placeholder 9"/>
          <p:cNvSpPr>
            <a:spLocks noGrp="1"/>
          </p:cNvSpPr>
          <p:nvPr>
            <p:ph type="pic" sz="quarter" idx="10" hasCustomPrompt="1"/>
          </p:nvPr>
        </p:nvSpPr>
        <p:spPr>
          <a:xfrm>
            <a:off x="668338" y="612775"/>
            <a:ext cx="4500000" cy="4680000"/>
          </a:xfrm>
        </p:spPr>
        <p:txBody>
          <a:bodyPr/>
          <a:lstStyle>
            <a:lvl1pPr marL="0" indent="0">
              <a:buNone/>
              <a:defRPr baseline="0"/>
            </a:lvl1pPr>
          </a:lstStyle>
          <a:p>
            <a:r>
              <a:rPr lang="en-GB" dirty="0"/>
              <a:t>Photograph [seminars department to insert]</a:t>
            </a:r>
          </a:p>
        </p:txBody>
      </p:sp>
      <p:sp>
        <p:nvSpPr>
          <p:cNvPr id="15" name="Content Placeholder 14"/>
          <p:cNvSpPr>
            <a:spLocks noGrp="1"/>
          </p:cNvSpPr>
          <p:nvPr>
            <p:ph sz="quarter" idx="11" hasCustomPrompt="1"/>
          </p:nvPr>
        </p:nvSpPr>
        <p:spPr>
          <a:xfrm>
            <a:off x="5387975" y="1447800"/>
            <a:ext cx="1708150" cy="327025"/>
          </a:xfrm>
        </p:spPr>
        <p:txBody>
          <a:bodyPr>
            <a:normAutofit/>
          </a:bodyPr>
          <a:lstStyle>
            <a:lvl1pPr marL="0" indent="0">
              <a:buNone/>
              <a:defRPr sz="1400" baseline="0">
                <a:solidFill>
                  <a:srgbClr val="D3B37D"/>
                </a:solidFill>
              </a:defRPr>
            </a:lvl1pPr>
          </a:lstStyle>
          <a:p>
            <a:pPr lvl="0"/>
            <a:r>
              <a:rPr lang="en-GB" sz="1400" dirty="0"/>
              <a:t>Year of call</a:t>
            </a:r>
            <a:endParaRPr lang="en-GB" dirty="0"/>
          </a:p>
        </p:txBody>
      </p:sp>
      <p:sp>
        <p:nvSpPr>
          <p:cNvPr id="18" name="Content Placeholder 14"/>
          <p:cNvSpPr>
            <a:spLocks noGrp="1"/>
          </p:cNvSpPr>
          <p:nvPr>
            <p:ph sz="quarter" idx="12" hasCustomPrompt="1"/>
          </p:nvPr>
        </p:nvSpPr>
        <p:spPr>
          <a:xfrm>
            <a:off x="7340599" y="1438275"/>
            <a:ext cx="3889375" cy="327025"/>
          </a:xfrm>
        </p:spPr>
        <p:txBody>
          <a:bodyPr>
            <a:normAutofit/>
          </a:bodyPr>
          <a:lstStyle>
            <a:lvl1pPr marL="0" indent="0">
              <a:buNone/>
              <a:defRPr sz="1400" baseline="0">
                <a:solidFill>
                  <a:srgbClr val="D3B37D"/>
                </a:solidFill>
              </a:defRPr>
            </a:lvl1pPr>
          </a:lstStyle>
          <a:p>
            <a:pPr lvl="0"/>
            <a:r>
              <a:rPr lang="en-GB" sz="1400" dirty="0"/>
              <a:t>Email address</a:t>
            </a:r>
            <a:endParaRPr lang="en-GB" dirty="0"/>
          </a:p>
        </p:txBody>
      </p:sp>
      <p:grpSp>
        <p:nvGrpSpPr>
          <p:cNvPr id="11" name="Group 10"/>
          <p:cNvGrpSpPr/>
          <p:nvPr userDrawn="1"/>
        </p:nvGrpSpPr>
        <p:grpSpPr>
          <a:xfrm>
            <a:off x="519385" y="6110278"/>
            <a:ext cx="3519215" cy="461665"/>
            <a:chOff x="519385" y="6110278"/>
            <a:chExt cx="3519215" cy="461665"/>
          </a:xfrm>
        </p:grpSpPr>
        <p:sp>
          <p:nvSpPr>
            <p:cNvPr id="13" name="TextBox 12"/>
            <p:cNvSpPr txBox="1"/>
            <p:nvPr userDrawn="1"/>
          </p:nvSpPr>
          <p:spPr>
            <a:xfrm>
              <a:off x="594360" y="6110278"/>
              <a:ext cx="3444240" cy="461665"/>
            </a:xfrm>
            <a:prstGeom prst="rect">
              <a:avLst/>
            </a:prstGeom>
            <a:noFill/>
          </p:spPr>
          <p:txBody>
            <a:bodyPr wrap="square" rtlCol="0">
              <a:spAutoFit/>
            </a:bodyPr>
            <a:lstStyle/>
            <a:p>
              <a:r>
                <a:rPr lang="en-GB" sz="1200" b="1" dirty="0">
                  <a:solidFill>
                    <a:schemeClr val="bg1"/>
                  </a:solidFill>
                  <a:latin typeface="FS Lucas Light" panose="020B0603060302030203" pitchFamily="34" charset="0"/>
                </a:rPr>
                <a:t>0845 300 7747</a:t>
              </a:r>
            </a:p>
            <a:p>
              <a:r>
                <a:rPr lang="en-GB" sz="1200" b="1" dirty="0">
                  <a:solidFill>
                    <a:schemeClr val="bg1"/>
                  </a:solidFill>
                  <a:latin typeface="FS Lucas Light" panose="020B0603060302030203" pitchFamily="34" charset="0"/>
                </a:rPr>
                <a:t>www.exchangechambers.co.uk</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385" y="6378347"/>
              <a:ext cx="136848" cy="136578"/>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839" y="6190931"/>
              <a:ext cx="77365" cy="112395"/>
            </a:xfrm>
            <a:prstGeom prst="rect">
              <a:avLst/>
            </a:prstGeom>
          </p:spPr>
        </p:pic>
      </p:grpSp>
    </p:spTree>
    <p:extLst>
      <p:ext uri="{BB962C8B-B14F-4D97-AF65-F5344CB8AC3E}">
        <p14:creationId xmlns:p14="http://schemas.microsoft.com/office/powerpoint/2010/main" val="315263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AIN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01C36"/>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840480"/>
            <a:ext cx="9144000" cy="1417320"/>
          </a:xfrm>
        </p:spPr>
        <p:txBody>
          <a:bodyPr/>
          <a:lstStyle>
            <a:lvl1pPr marL="0" indent="0" algn="ctr">
              <a:buNone/>
              <a:defRPr sz="3200">
                <a:solidFill>
                  <a:srgbClr val="D3B37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cxnSp>
        <p:nvCxnSpPr>
          <p:cNvPr id="11" name="Straight Connector 10"/>
          <p:cNvCxnSpPr>
            <a:cxnSpLocks/>
          </p:cNvCxnSpPr>
          <p:nvPr userDrawn="1"/>
        </p:nvCxnSpPr>
        <p:spPr>
          <a:xfrm>
            <a:off x="325120" y="5974080"/>
            <a:ext cx="0" cy="741680"/>
          </a:xfrm>
          <a:prstGeom prst="line">
            <a:avLst/>
          </a:prstGeom>
          <a:ln>
            <a:solidFill>
              <a:srgbClr val="D3B37D"/>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482600" y="5929420"/>
            <a:ext cx="3557905" cy="830997"/>
            <a:chOff x="485775" y="5929421"/>
            <a:chExt cx="3557905" cy="830997"/>
          </a:xfrm>
        </p:grpSpPr>
        <p:sp>
          <p:nvSpPr>
            <p:cNvPr id="12" name="TextBox 11"/>
            <p:cNvSpPr txBox="1"/>
            <p:nvPr userDrawn="1"/>
          </p:nvSpPr>
          <p:spPr>
            <a:xfrm>
              <a:off x="599440" y="5929421"/>
              <a:ext cx="3444240" cy="830997"/>
            </a:xfrm>
            <a:prstGeom prst="rect">
              <a:avLst/>
            </a:prstGeom>
            <a:noFill/>
          </p:spPr>
          <p:txBody>
            <a:bodyPr wrap="square" rtlCol="0">
              <a:spAutoFit/>
            </a:bodyPr>
            <a:lstStyle/>
            <a:p>
              <a:r>
                <a:rPr lang="en-GB" sz="1100" b="1" dirty="0">
                  <a:solidFill>
                    <a:schemeClr val="bg1"/>
                  </a:solidFill>
                  <a:latin typeface="FS Lucas Light" panose="020B0603060302030203" pitchFamily="34" charset="0"/>
                </a:rPr>
                <a:t>0845 300 7747</a:t>
              </a:r>
            </a:p>
            <a:p>
              <a:r>
                <a:rPr lang="en-GB" sz="1200" b="1" dirty="0">
                  <a:solidFill>
                    <a:schemeClr val="bg1"/>
                  </a:solidFill>
                  <a:latin typeface="FS Lucas Light" panose="020B0603060302030203" pitchFamily="34" charset="0"/>
                </a:rPr>
                <a:t>www.exchangechambers.co.uk</a:t>
              </a:r>
            </a:p>
            <a:p>
              <a:r>
                <a:rPr lang="en-GB" sz="1200" b="1" dirty="0">
                  <a:solidFill>
                    <a:schemeClr val="bg1"/>
                  </a:solidFill>
                  <a:latin typeface="FS Lucas Light" panose="020B0603060302030203" pitchFamily="34" charset="0"/>
                </a:rPr>
                <a:t>@</a:t>
              </a:r>
              <a:r>
                <a:rPr lang="en-GB" sz="1200" b="1" dirty="0" err="1">
                  <a:solidFill>
                    <a:schemeClr val="bg1"/>
                  </a:solidFill>
                  <a:latin typeface="FS Lucas Light" panose="020B0603060302030203" pitchFamily="34" charset="0"/>
                </a:rPr>
                <a:t>ExchangeC</a:t>
              </a:r>
              <a:endParaRPr lang="en-GB" sz="1200" b="1" dirty="0">
                <a:solidFill>
                  <a:schemeClr val="bg1"/>
                </a:solidFill>
                <a:latin typeface="FS Lucas Light" panose="020B0603060302030203" pitchFamily="34" charset="0"/>
              </a:endParaRPr>
            </a:p>
            <a:p>
              <a:r>
                <a:rPr lang="en-GB" sz="1200" b="1" dirty="0">
                  <a:solidFill>
                    <a:schemeClr val="bg1"/>
                  </a:solidFill>
                  <a:latin typeface="FS Lucas Light" panose="020B0603060302030203" pitchFamily="34" charset="0"/>
                </a:rPr>
                <a:t>www.linkedin.com/company/exchange-chambers</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5775" y="6322519"/>
              <a:ext cx="188912"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71225" r="2256"/>
            <a:stretch/>
          </p:blipFill>
          <p:spPr bwMode="auto">
            <a:xfrm>
              <a:off x="526171" y="6539060"/>
              <a:ext cx="125282" cy="116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41548" y="6001066"/>
              <a:ext cx="77365" cy="112395"/>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0951" y="6194363"/>
              <a:ext cx="115989" cy="115760"/>
            </a:xfrm>
            <a:prstGeom prst="rect">
              <a:avLst/>
            </a:prstGeom>
          </p:spPr>
        </p:pic>
      </p:grpSp>
    </p:spTree>
    <p:extLst>
      <p:ext uri="{BB962C8B-B14F-4D97-AF65-F5344CB8AC3E}">
        <p14:creationId xmlns:p14="http://schemas.microsoft.com/office/powerpoint/2010/main" val="248225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2041525"/>
            <a:ext cx="10515600" cy="1325563"/>
          </a:xfrm>
        </p:spPr>
        <p:txBody>
          <a:bodyPr/>
          <a:lstStyle>
            <a:lvl1pPr algn="ctr">
              <a:defRPr/>
            </a:lvl1pPr>
          </a:lstStyle>
          <a:p>
            <a:r>
              <a:rPr lang="en-US" dirty="0"/>
              <a:t>Click to edit Master title style</a:t>
            </a:r>
            <a:endParaRPr lang="en-GB" dirty="0"/>
          </a:p>
        </p:txBody>
      </p:sp>
      <p:grpSp>
        <p:nvGrpSpPr>
          <p:cNvPr id="12" name="Group 11"/>
          <p:cNvGrpSpPr/>
          <p:nvPr userDrawn="1"/>
        </p:nvGrpSpPr>
        <p:grpSpPr>
          <a:xfrm>
            <a:off x="519385" y="6110278"/>
            <a:ext cx="3519215" cy="461665"/>
            <a:chOff x="519385" y="6110278"/>
            <a:chExt cx="3519215" cy="461665"/>
          </a:xfrm>
        </p:grpSpPr>
        <p:sp>
          <p:nvSpPr>
            <p:cNvPr id="13" name="TextBox 12"/>
            <p:cNvSpPr txBox="1"/>
            <p:nvPr userDrawn="1"/>
          </p:nvSpPr>
          <p:spPr>
            <a:xfrm>
              <a:off x="594360" y="6110278"/>
              <a:ext cx="3444240" cy="461665"/>
            </a:xfrm>
            <a:prstGeom prst="rect">
              <a:avLst/>
            </a:prstGeom>
            <a:noFill/>
          </p:spPr>
          <p:txBody>
            <a:bodyPr wrap="square" rtlCol="0">
              <a:spAutoFit/>
            </a:bodyPr>
            <a:lstStyle/>
            <a:p>
              <a:r>
                <a:rPr lang="en-GB" sz="1200" b="1" dirty="0">
                  <a:solidFill>
                    <a:schemeClr val="bg1"/>
                  </a:solidFill>
                  <a:latin typeface="FS Lucas Light" panose="020B0603060302030203" pitchFamily="34" charset="0"/>
                </a:rPr>
                <a:t>0845 300 7747</a:t>
              </a:r>
            </a:p>
            <a:p>
              <a:r>
                <a:rPr lang="en-GB" sz="1200" b="1" dirty="0">
                  <a:solidFill>
                    <a:schemeClr val="bg1"/>
                  </a:solidFill>
                  <a:latin typeface="FS Lucas Light" panose="020B0603060302030203" pitchFamily="34" charset="0"/>
                </a:rPr>
                <a:t>www.exchangechambers.co.uk</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385" y="6378347"/>
              <a:ext cx="136848" cy="136578"/>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839" y="6190931"/>
              <a:ext cx="77365" cy="112395"/>
            </a:xfrm>
            <a:prstGeom prst="rect">
              <a:avLst/>
            </a:prstGeom>
          </p:spPr>
        </p:pic>
      </p:grpSp>
    </p:spTree>
    <p:extLst>
      <p:ext uri="{BB962C8B-B14F-4D97-AF65-F5344CB8AC3E}">
        <p14:creationId xmlns:p14="http://schemas.microsoft.com/office/powerpoint/2010/main" val="1091123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ULLET POINT SLID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0" name="Group 9"/>
          <p:cNvGrpSpPr/>
          <p:nvPr userDrawn="1"/>
        </p:nvGrpSpPr>
        <p:grpSpPr>
          <a:xfrm>
            <a:off x="519385" y="6110278"/>
            <a:ext cx="3519215" cy="461665"/>
            <a:chOff x="519385" y="6110278"/>
            <a:chExt cx="3519215" cy="461665"/>
          </a:xfrm>
        </p:grpSpPr>
        <p:sp>
          <p:nvSpPr>
            <p:cNvPr id="11" name="TextBox 10"/>
            <p:cNvSpPr txBox="1"/>
            <p:nvPr userDrawn="1"/>
          </p:nvSpPr>
          <p:spPr>
            <a:xfrm>
              <a:off x="594360" y="6110278"/>
              <a:ext cx="3444240" cy="461665"/>
            </a:xfrm>
            <a:prstGeom prst="rect">
              <a:avLst/>
            </a:prstGeom>
            <a:noFill/>
          </p:spPr>
          <p:txBody>
            <a:bodyPr wrap="square" rtlCol="0">
              <a:spAutoFit/>
            </a:bodyPr>
            <a:lstStyle/>
            <a:p>
              <a:r>
                <a:rPr lang="en-GB" sz="1200" b="1" dirty="0">
                  <a:solidFill>
                    <a:schemeClr val="bg1"/>
                  </a:solidFill>
                  <a:latin typeface="FS Lucas Light" panose="020B0603060302030203" pitchFamily="34" charset="0"/>
                </a:rPr>
                <a:t>0845 300 7747</a:t>
              </a:r>
            </a:p>
            <a:p>
              <a:r>
                <a:rPr lang="en-GB" sz="1200" b="1" dirty="0">
                  <a:solidFill>
                    <a:schemeClr val="bg1"/>
                  </a:solidFill>
                  <a:latin typeface="FS Lucas Light" panose="020B0603060302030203" pitchFamily="34" charset="0"/>
                </a:rPr>
                <a:t>www.exchangechambers.co.uk</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385" y="6378347"/>
              <a:ext cx="136848" cy="136578"/>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839" y="6190931"/>
              <a:ext cx="77365" cy="112395"/>
            </a:xfrm>
            <a:prstGeom prst="rect">
              <a:avLst/>
            </a:prstGeom>
          </p:spPr>
        </p:pic>
      </p:grpSp>
    </p:spTree>
    <p:extLst>
      <p:ext uri="{BB962C8B-B14F-4D97-AF65-F5344CB8AC3E}">
        <p14:creationId xmlns:p14="http://schemas.microsoft.com/office/powerpoint/2010/main" val="317041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mparison Tex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33845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3346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0" name="Group 9"/>
          <p:cNvGrpSpPr/>
          <p:nvPr userDrawn="1"/>
        </p:nvGrpSpPr>
        <p:grpSpPr>
          <a:xfrm>
            <a:off x="519385" y="6110278"/>
            <a:ext cx="3519215" cy="461665"/>
            <a:chOff x="519385" y="6110278"/>
            <a:chExt cx="3519215" cy="461665"/>
          </a:xfrm>
        </p:grpSpPr>
        <p:sp>
          <p:nvSpPr>
            <p:cNvPr id="11" name="TextBox 10"/>
            <p:cNvSpPr txBox="1"/>
            <p:nvPr userDrawn="1"/>
          </p:nvSpPr>
          <p:spPr>
            <a:xfrm>
              <a:off x="594360" y="6110278"/>
              <a:ext cx="3444240" cy="461665"/>
            </a:xfrm>
            <a:prstGeom prst="rect">
              <a:avLst/>
            </a:prstGeom>
            <a:noFill/>
          </p:spPr>
          <p:txBody>
            <a:bodyPr wrap="square" rtlCol="0">
              <a:spAutoFit/>
            </a:bodyPr>
            <a:lstStyle/>
            <a:p>
              <a:r>
                <a:rPr lang="en-GB" sz="1200" b="1" dirty="0">
                  <a:solidFill>
                    <a:schemeClr val="bg1"/>
                  </a:solidFill>
                  <a:latin typeface="FS Lucas Light" panose="020B0603060302030203" pitchFamily="34" charset="0"/>
                </a:rPr>
                <a:t>0845 300 7747</a:t>
              </a:r>
            </a:p>
            <a:p>
              <a:r>
                <a:rPr lang="en-GB" sz="1200" b="1" dirty="0">
                  <a:solidFill>
                    <a:schemeClr val="bg1"/>
                  </a:solidFill>
                  <a:latin typeface="FS Lucas Light" panose="020B0603060302030203" pitchFamily="34" charset="0"/>
                </a:rPr>
                <a:t>www.exchangechambers.co.uk</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385" y="6378347"/>
              <a:ext cx="136848" cy="136578"/>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839" y="6190931"/>
              <a:ext cx="77365" cy="112395"/>
            </a:xfrm>
            <a:prstGeom prst="rect">
              <a:avLst/>
            </a:prstGeom>
          </p:spPr>
        </p:pic>
      </p:grpSp>
    </p:spTree>
    <p:extLst>
      <p:ext uri="{BB962C8B-B14F-4D97-AF65-F5344CB8AC3E}">
        <p14:creationId xmlns:p14="http://schemas.microsoft.com/office/powerpoint/2010/main" val="146723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entral Text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2041525"/>
            <a:ext cx="10515600" cy="1325563"/>
          </a:xfrm>
        </p:spPr>
        <p:txBody>
          <a:bodyPr/>
          <a:lstStyle>
            <a:lvl1pPr algn="ctr">
              <a:defRPr/>
            </a:lvl1pPr>
          </a:lstStyle>
          <a:p>
            <a:r>
              <a:rPr lang="en-US" dirty="0"/>
              <a:t>Click to edit Master title style</a:t>
            </a:r>
            <a:endParaRPr lang="en-GB" dirty="0"/>
          </a:p>
        </p:txBody>
      </p:sp>
      <p:grpSp>
        <p:nvGrpSpPr>
          <p:cNvPr id="7" name="Group 6"/>
          <p:cNvGrpSpPr/>
          <p:nvPr userDrawn="1"/>
        </p:nvGrpSpPr>
        <p:grpSpPr>
          <a:xfrm>
            <a:off x="519385" y="6110278"/>
            <a:ext cx="3519215" cy="461665"/>
            <a:chOff x="519385" y="6110278"/>
            <a:chExt cx="3519215" cy="461665"/>
          </a:xfrm>
        </p:grpSpPr>
        <p:sp>
          <p:nvSpPr>
            <p:cNvPr id="8" name="TextBox 7"/>
            <p:cNvSpPr txBox="1"/>
            <p:nvPr userDrawn="1"/>
          </p:nvSpPr>
          <p:spPr>
            <a:xfrm>
              <a:off x="594360" y="6110278"/>
              <a:ext cx="3444240" cy="461665"/>
            </a:xfrm>
            <a:prstGeom prst="rect">
              <a:avLst/>
            </a:prstGeom>
            <a:noFill/>
          </p:spPr>
          <p:txBody>
            <a:bodyPr wrap="square" rtlCol="0">
              <a:spAutoFit/>
            </a:bodyPr>
            <a:lstStyle/>
            <a:p>
              <a:r>
                <a:rPr lang="en-GB" sz="1200" b="1" dirty="0">
                  <a:solidFill>
                    <a:schemeClr val="bg1"/>
                  </a:solidFill>
                  <a:latin typeface="FS Lucas Light" panose="020B0603060302030203" pitchFamily="34" charset="0"/>
                </a:rPr>
                <a:t>0845 300 7747</a:t>
              </a:r>
            </a:p>
            <a:p>
              <a:r>
                <a:rPr lang="en-GB" sz="1200" b="1" dirty="0">
                  <a:solidFill>
                    <a:schemeClr val="bg1"/>
                  </a:solidFill>
                  <a:latin typeface="FS Lucas Light" panose="020B0603060302030203" pitchFamily="34" charset="0"/>
                </a:rPr>
                <a:t>www.exchangechambers.co.uk</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385" y="6378347"/>
              <a:ext cx="136848" cy="13657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8839" y="6190931"/>
              <a:ext cx="77365" cy="112395"/>
            </a:xfrm>
            <a:prstGeom prst="rect">
              <a:avLst/>
            </a:prstGeom>
          </p:spPr>
        </p:pic>
      </p:grpSp>
    </p:spTree>
    <p:extLst>
      <p:ext uri="{BB962C8B-B14F-4D97-AF65-F5344CB8AC3E}">
        <p14:creationId xmlns:p14="http://schemas.microsoft.com/office/powerpoint/2010/main" val="342045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6099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1B172-9631-4B76-9B17-F2720513CEB3}" type="datetimeFigureOut">
              <a:rPr lang="en-GB" smtClean="0"/>
              <a:t>25/06/2024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7C96D-7A93-4606-88A2-055169273E14}" type="slidenum">
              <a:rPr lang="en-GB" smtClean="0"/>
              <a:t>‹#›</a:t>
            </a:fld>
            <a:endParaRPr lang="en-GB" dirty="0"/>
          </a:p>
        </p:txBody>
      </p:sp>
      <p:sp>
        <p:nvSpPr>
          <p:cNvPr id="7" name="Rectangle 6"/>
          <p:cNvSpPr/>
          <p:nvPr userDrawn="1"/>
        </p:nvSpPr>
        <p:spPr>
          <a:xfrm>
            <a:off x="0" y="5852160"/>
            <a:ext cx="12192000" cy="1005840"/>
          </a:xfrm>
          <a:prstGeom prst="rect">
            <a:avLst/>
          </a:prstGeom>
          <a:solidFill>
            <a:srgbClr val="001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0" y="5760720"/>
            <a:ext cx="12192000" cy="101600"/>
          </a:xfrm>
          <a:prstGeom prst="rect">
            <a:avLst/>
          </a:prstGeom>
          <a:solidFill>
            <a:srgbClr val="D3B3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773920" y="5945638"/>
            <a:ext cx="2219960" cy="842475"/>
          </a:xfrm>
          <a:prstGeom prst="rect">
            <a:avLst/>
          </a:prstGeom>
        </p:spPr>
      </p:pic>
    </p:spTree>
    <p:extLst>
      <p:ext uri="{BB962C8B-B14F-4D97-AF65-F5344CB8AC3E}">
        <p14:creationId xmlns:p14="http://schemas.microsoft.com/office/powerpoint/2010/main" val="148717446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2" r:id="rId3"/>
    <p:sldLayoutId id="2147483650" r:id="rId4"/>
    <p:sldLayoutId id="2147483652" r:id="rId5"/>
    <p:sldLayoutId id="2147483654" r:id="rId6"/>
  </p:sldLayoutIdLst>
  <p:txStyles>
    <p:titleStyle>
      <a:lvl1pPr algn="ctr" defTabSz="914400" rtl="0" eaLnBrk="1" latinLnBrk="0" hangingPunct="1">
        <a:lnSpc>
          <a:spcPct val="90000"/>
        </a:lnSpc>
        <a:spcBef>
          <a:spcPct val="0"/>
        </a:spcBef>
        <a:buNone/>
        <a:defRPr sz="4400" kern="1200">
          <a:solidFill>
            <a:srgbClr val="001C36"/>
          </a:solidFill>
          <a:latin typeface="Gotham Medium"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1C36"/>
          </a:solidFill>
          <a:latin typeface="FS Lucas Light" panose="020B0603060302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1C36"/>
          </a:solidFill>
          <a:latin typeface="FS Lucas Light" panose="020B0603060302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1C36"/>
          </a:solidFill>
          <a:latin typeface="FS Lucas Light" panose="020B0603060302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1C36"/>
          </a:solidFill>
          <a:latin typeface="FS Lucas Light" panose="020B0603060302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1C36"/>
          </a:solidFill>
          <a:latin typeface="FS Lucas Light" panose="020B0603060302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13201"/>
          </a:xfrm>
        </p:spPr>
        <p:txBody>
          <a:bodyPr>
            <a:normAutofit/>
          </a:bodyPr>
          <a:lstStyle/>
          <a:p>
            <a:r>
              <a:rPr lang="en-US" sz="4800" dirty="0"/>
              <a:t>ABI and intimate relationships – legal update March 2022.</a:t>
            </a:r>
            <a:endParaRPr lang="en-GB" sz="4800" dirty="0"/>
          </a:p>
        </p:txBody>
      </p:sp>
      <p:sp>
        <p:nvSpPr>
          <p:cNvPr id="3" name="Subtitle 2"/>
          <p:cNvSpPr>
            <a:spLocks noGrp="1"/>
          </p:cNvSpPr>
          <p:nvPr>
            <p:ph type="subTitle" idx="1"/>
          </p:nvPr>
        </p:nvSpPr>
        <p:spPr>
          <a:xfrm>
            <a:off x="1524000" y="3131127"/>
            <a:ext cx="9144000" cy="2126673"/>
          </a:xfrm>
        </p:spPr>
        <p:txBody>
          <a:bodyPr>
            <a:normAutofit/>
          </a:bodyPr>
          <a:lstStyle/>
          <a:p>
            <a:r>
              <a:rPr lang="en-US" sz="4000" dirty="0"/>
              <a:t>Gerard Martin  QC.</a:t>
            </a:r>
            <a:endParaRPr lang="en-GB" sz="4000" dirty="0"/>
          </a:p>
        </p:txBody>
      </p:sp>
    </p:spTree>
    <p:extLst>
      <p:ext uri="{BB962C8B-B14F-4D97-AF65-F5344CB8AC3E}">
        <p14:creationId xmlns:p14="http://schemas.microsoft.com/office/powerpoint/2010/main" val="2870078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 49</a:t>
            </a:r>
            <a:endParaRPr lang="en-GB" dirty="0"/>
          </a:p>
        </p:txBody>
      </p:sp>
      <p:sp>
        <p:nvSpPr>
          <p:cNvPr id="3" name="Content Placeholder 2"/>
          <p:cNvSpPr>
            <a:spLocks noGrp="1"/>
          </p:cNvSpPr>
          <p:nvPr>
            <p:ph idx="1"/>
          </p:nvPr>
        </p:nvSpPr>
        <p:spPr/>
        <p:txBody>
          <a:bodyPr>
            <a:normAutofit fontScale="92500"/>
          </a:bodyPr>
          <a:lstStyle/>
          <a:p>
            <a:r>
              <a:rPr lang="en-US" dirty="0"/>
              <a:t>The term “cause or incite” should be given its criminal law ordinary meaning, which should not be restricted by reading into it more than that, which is what the Secretary of State contended was done by Hayden J.</a:t>
            </a:r>
          </a:p>
          <a:p>
            <a:r>
              <a:rPr lang="en-US" dirty="0"/>
              <a:t>The LCJ referred to the case of R v Hughes 2013 UKSC 56 where the Deft was driving ( with no insurance or </a:t>
            </a:r>
            <a:r>
              <a:rPr lang="en-US" dirty="0" err="1"/>
              <a:t>licence</a:t>
            </a:r>
            <a:r>
              <a:rPr lang="en-US" dirty="0"/>
              <a:t>) but otherwise normally, when an oncoming vehicle swerved across the road and into collision with D causing the death of the oncoming driver. D was prosecuted for causing the death of another without having a </a:t>
            </a:r>
            <a:r>
              <a:rPr lang="en-US" dirty="0" err="1"/>
              <a:t>licence</a:t>
            </a:r>
            <a:r>
              <a:rPr lang="en-US" dirty="0"/>
              <a:t> or insurance.</a:t>
            </a:r>
            <a:endParaRPr lang="en-GB" dirty="0"/>
          </a:p>
        </p:txBody>
      </p:sp>
    </p:spTree>
    <p:extLst>
      <p:ext uri="{BB962C8B-B14F-4D97-AF65-F5344CB8AC3E}">
        <p14:creationId xmlns:p14="http://schemas.microsoft.com/office/powerpoint/2010/main" val="3120759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endParaRPr lang="en-GB" dirty="0"/>
          </a:p>
        </p:txBody>
      </p:sp>
      <p:sp>
        <p:nvSpPr>
          <p:cNvPr id="3" name="Content Placeholder 2"/>
          <p:cNvSpPr>
            <a:spLocks noGrp="1"/>
          </p:cNvSpPr>
          <p:nvPr>
            <p:ph idx="1"/>
          </p:nvPr>
        </p:nvSpPr>
        <p:spPr/>
        <p:txBody>
          <a:bodyPr/>
          <a:lstStyle/>
          <a:p>
            <a:r>
              <a:rPr lang="en-US" dirty="0"/>
              <a:t>The Supreme Court referred to the fact that apart from being on the road at the time D had done nothing. They referred to the distinction between a cause in the sense of a “sine qua non” and a legally effective cause. Though D had created the opportunity for the accident, the court held that for the offence to be committed D must be shown to have done something other than simply putting his vehicle on the road.</a:t>
            </a:r>
            <a:endParaRPr lang="en-GB" dirty="0"/>
          </a:p>
        </p:txBody>
      </p:sp>
    </p:spTree>
    <p:extLst>
      <p:ext uri="{BB962C8B-B14F-4D97-AF65-F5344CB8AC3E}">
        <p14:creationId xmlns:p14="http://schemas.microsoft.com/office/powerpoint/2010/main" val="4095311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50A9-9890-46C9-A87A-14927BA4821D}"/>
              </a:ext>
            </a:extLst>
          </p:cNvPr>
          <p:cNvSpPr>
            <a:spLocks noGrp="1"/>
          </p:cNvSpPr>
          <p:nvPr>
            <p:ph type="title"/>
          </p:nvPr>
        </p:nvSpPr>
        <p:spPr/>
        <p:txBody>
          <a:bodyPr/>
          <a:lstStyle/>
          <a:p>
            <a:r>
              <a:rPr lang="en-US" dirty="0"/>
              <a:t>Para 49 continued</a:t>
            </a:r>
            <a:endParaRPr lang="en-GB" dirty="0"/>
          </a:p>
        </p:txBody>
      </p:sp>
      <p:sp>
        <p:nvSpPr>
          <p:cNvPr id="3" name="Content Placeholder 2">
            <a:extLst>
              <a:ext uri="{FF2B5EF4-FFF2-40B4-BE49-F238E27FC236}">
                <a16:creationId xmlns:a16="http://schemas.microsoft.com/office/drawing/2014/main" id="{51262982-9559-43F3-9155-A254FAA82802}"/>
              </a:ext>
            </a:extLst>
          </p:cNvPr>
          <p:cNvSpPr>
            <a:spLocks noGrp="1"/>
          </p:cNvSpPr>
          <p:nvPr>
            <p:ph idx="1"/>
          </p:nvPr>
        </p:nvSpPr>
        <p:spPr/>
        <p:txBody>
          <a:bodyPr>
            <a:normAutofit lnSpcReduction="10000"/>
          </a:bodyPr>
          <a:lstStyle/>
          <a:p>
            <a:r>
              <a:rPr lang="en-US" dirty="0"/>
              <a:t>“ The litmus test for causation is that identified in the authorities. Do the acts in question create the circumstances in which something might happen, or do they cause it in a legal sense. Applying the approach of the Supreme Court in Hughes the care workers would be clearly at risk of committing a criminal offence contrary to s39. </a:t>
            </a:r>
            <a:r>
              <a:rPr lang="en-US" b="1" u="sng" dirty="0"/>
              <a:t>By contrast care workers who arrange contact between a mentally disordered person and a spouse or partner aware that sexual activity may take place would more naturally be creating the circumstances for that activity rather than creating it in a legal sense.”</a:t>
            </a:r>
            <a:endParaRPr lang="en-GB" b="1" u="sng" dirty="0"/>
          </a:p>
        </p:txBody>
      </p:sp>
    </p:spTree>
    <p:extLst>
      <p:ext uri="{BB962C8B-B14F-4D97-AF65-F5344CB8AC3E}">
        <p14:creationId xmlns:p14="http://schemas.microsoft.com/office/powerpoint/2010/main" val="165724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D025-7ACA-4217-BB07-629547B4798A}"/>
              </a:ext>
            </a:extLst>
          </p:cNvPr>
          <p:cNvSpPr>
            <a:spLocks noGrp="1"/>
          </p:cNvSpPr>
          <p:nvPr>
            <p:ph type="title"/>
          </p:nvPr>
        </p:nvSpPr>
        <p:spPr/>
        <p:txBody>
          <a:bodyPr/>
          <a:lstStyle/>
          <a:p>
            <a:r>
              <a:rPr lang="en-US" dirty="0"/>
              <a:t>Comment</a:t>
            </a:r>
            <a:endParaRPr lang="en-GB" dirty="0"/>
          </a:p>
        </p:txBody>
      </p:sp>
      <p:sp>
        <p:nvSpPr>
          <p:cNvPr id="3" name="Content Placeholder 2">
            <a:extLst>
              <a:ext uri="{FF2B5EF4-FFF2-40B4-BE49-F238E27FC236}">
                <a16:creationId xmlns:a16="http://schemas.microsoft.com/office/drawing/2014/main" id="{E1BEBAC8-AE5A-4F82-A339-8DC223B411A4}"/>
              </a:ext>
            </a:extLst>
          </p:cNvPr>
          <p:cNvSpPr>
            <a:spLocks noGrp="1"/>
          </p:cNvSpPr>
          <p:nvPr>
            <p:ph idx="1"/>
          </p:nvPr>
        </p:nvSpPr>
        <p:spPr/>
        <p:txBody>
          <a:bodyPr/>
          <a:lstStyle/>
          <a:p>
            <a:r>
              <a:rPr lang="en-US" dirty="0"/>
              <a:t>Thus the judgment draws a distinction between creating the circumstances that might lead to a sexual relationship in a “sympathetic “ ( my words) context, and the act of arranging a sex worker’s services which would cross the line of potentially incurring criminal liability.</a:t>
            </a:r>
            <a:endParaRPr lang="en-GB" dirty="0"/>
          </a:p>
        </p:txBody>
      </p:sp>
    </p:spTree>
    <p:extLst>
      <p:ext uri="{BB962C8B-B14F-4D97-AF65-F5344CB8AC3E}">
        <p14:creationId xmlns:p14="http://schemas.microsoft.com/office/powerpoint/2010/main" val="7320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A73E4-0C9D-4540-86D9-F54FC340DD52}"/>
              </a:ext>
            </a:extLst>
          </p:cNvPr>
          <p:cNvSpPr>
            <a:spLocks noGrp="1"/>
          </p:cNvSpPr>
          <p:nvPr>
            <p:ph type="title"/>
          </p:nvPr>
        </p:nvSpPr>
        <p:spPr/>
        <p:txBody>
          <a:bodyPr/>
          <a:lstStyle/>
          <a:p>
            <a:r>
              <a:rPr lang="en-US" dirty="0"/>
              <a:t>Para 51 The Convention rights art 8 and 14</a:t>
            </a:r>
            <a:endParaRPr lang="en-GB" dirty="0"/>
          </a:p>
        </p:txBody>
      </p:sp>
      <p:sp>
        <p:nvSpPr>
          <p:cNvPr id="3" name="Content Placeholder 2">
            <a:extLst>
              <a:ext uri="{FF2B5EF4-FFF2-40B4-BE49-F238E27FC236}">
                <a16:creationId xmlns:a16="http://schemas.microsoft.com/office/drawing/2014/main" id="{1F4E5AE2-8482-4778-8BF0-9D098B586BB5}"/>
              </a:ext>
            </a:extLst>
          </p:cNvPr>
          <p:cNvSpPr>
            <a:spLocks noGrp="1"/>
          </p:cNvSpPr>
          <p:nvPr>
            <p:ph idx="1"/>
          </p:nvPr>
        </p:nvSpPr>
        <p:spPr/>
        <p:txBody>
          <a:bodyPr>
            <a:normAutofit fontScale="92500" lnSpcReduction="20000"/>
          </a:bodyPr>
          <a:lstStyle/>
          <a:p>
            <a:r>
              <a:rPr lang="en-US" dirty="0"/>
              <a:t>Rights to a private life - art 8, and the right not to be discriminated against by reason of disability - mental disorder art 14.</a:t>
            </a:r>
          </a:p>
          <a:p>
            <a:r>
              <a:rPr lang="en-US" dirty="0"/>
              <a:t>At paragraph 59 The court held that there was no positive obligation of the state to recognize a human right to purchase the services of a prostitute or to be provided with such a service by the state. As such there was no human right that was breached and thus requirement to consider issues of compatibility.</a:t>
            </a:r>
          </a:p>
          <a:p>
            <a:r>
              <a:rPr lang="en-US" dirty="0"/>
              <a:t>Re article 14, whilst those with a mental disorder were by this judgment to be treated differently, the decisive issue was that of justification. P 62/63 – the judgement of the legislature would be accepted unless it was manifestly unreasonable.</a:t>
            </a:r>
            <a:endParaRPr lang="en-GB" dirty="0"/>
          </a:p>
        </p:txBody>
      </p:sp>
    </p:spTree>
    <p:extLst>
      <p:ext uri="{BB962C8B-B14F-4D97-AF65-F5344CB8AC3E}">
        <p14:creationId xmlns:p14="http://schemas.microsoft.com/office/powerpoint/2010/main" val="992169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1CCE-A001-46C6-BD99-BD07D47EFAA5}"/>
              </a:ext>
            </a:extLst>
          </p:cNvPr>
          <p:cNvSpPr>
            <a:spLocks noGrp="1"/>
          </p:cNvSpPr>
          <p:nvPr>
            <p:ph type="title"/>
          </p:nvPr>
        </p:nvSpPr>
        <p:spPr/>
        <p:txBody>
          <a:bodyPr/>
          <a:lstStyle/>
          <a:p>
            <a:r>
              <a:rPr lang="en-US" dirty="0"/>
              <a:t>Paragraph 64</a:t>
            </a:r>
            <a:endParaRPr lang="en-GB" dirty="0"/>
          </a:p>
        </p:txBody>
      </p:sp>
      <p:sp>
        <p:nvSpPr>
          <p:cNvPr id="3" name="Content Placeholder 2">
            <a:extLst>
              <a:ext uri="{FF2B5EF4-FFF2-40B4-BE49-F238E27FC236}">
                <a16:creationId xmlns:a16="http://schemas.microsoft.com/office/drawing/2014/main" id="{77A66935-DD9E-40B9-8079-9E7CBABBED80}"/>
              </a:ext>
            </a:extLst>
          </p:cNvPr>
          <p:cNvSpPr>
            <a:spLocks noGrp="1"/>
          </p:cNvSpPr>
          <p:nvPr>
            <p:ph idx="1"/>
          </p:nvPr>
        </p:nvSpPr>
        <p:spPr/>
        <p:txBody>
          <a:bodyPr/>
          <a:lstStyle/>
          <a:p>
            <a:r>
              <a:rPr lang="en-US" dirty="0"/>
              <a:t>“Section 39 of the SOA is concerned with sensitive moral and ethical issues in the field of penal policy. One of its purposes is to throw a cloak of protection around a large number of vulnerable people in society with a view to reducing the risk of harm to them. To the extent that the provision discriminates against a person in C’s position by comparison with others in the care of the state ( or more broadly) it represents the considered view of Parliament striking balances in these difficult areas.”</a:t>
            </a:r>
            <a:endParaRPr lang="en-GB" dirty="0"/>
          </a:p>
        </p:txBody>
      </p:sp>
    </p:spTree>
    <p:extLst>
      <p:ext uri="{BB962C8B-B14F-4D97-AF65-F5344CB8AC3E}">
        <p14:creationId xmlns:p14="http://schemas.microsoft.com/office/powerpoint/2010/main" val="920691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16E9-EF1B-422C-B516-02674207E4FC}"/>
              </a:ext>
            </a:extLst>
          </p:cNvPr>
          <p:cNvSpPr>
            <a:spLocks noGrp="1"/>
          </p:cNvSpPr>
          <p:nvPr>
            <p:ph type="title"/>
          </p:nvPr>
        </p:nvSpPr>
        <p:spPr/>
        <p:txBody>
          <a:bodyPr/>
          <a:lstStyle/>
          <a:p>
            <a:r>
              <a:rPr lang="en-US" dirty="0"/>
              <a:t>Comment </a:t>
            </a:r>
            <a:endParaRPr lang="en-GB" dirty="0"/>
          </a:p>
        </p:txBody>
      </p:sp>
      <p:sp>
        <p:nvSpPr>
          <p:cNvPr id="3" name="Content Placeholder 2">
            <a:extLst>
              <a:ext uri="{FF2B5EF4-FFF2-40B4-BE49-F238E27FC236}">
                <a16:creationId xmlns:a16="http://schemas.microsoft.com/office/drawing/2014/main" id="{4038AF10-5E0B-4468-941A-CFEA11CDCC7F}"/>
              </a:ext>
            </a:extLst>
          </p:cNvPr>
          <p:cNvSpPr>
            <a:spLocks noGrp="1"/>
          </p:cNvSpPr>
          <p:nvPr>
            <p:ph idx="1"/>
          </p:nvPr>
        </p:nvSpPr>
        <p:spPr/>
        <p:txBody>
          <a:bodyPr/>
          <a:lstStyle/>
          <a:p>
            <a:r>
              <a:rPr lang="en-US" dirty="0"/>
              <a:t>This is the LCJ reflecting on the policy of the Act to protect the vulnerable, and the wider issue of respecting the system of law namely that the legislature has considered the wider issues and come to a balanced judgment in the overall interests of society.</a:t>
            </a:r>
            <a:endParaRPr lang="en-GB" dirty="0"/>
          </a:p>
        </p:txBody>
      </p:sp>
    </p:spTree>
    <p:extLst>
      <p:ext uri="{BB962C8B-B14F-4D97-AF65-F5344CB8AC3E}">
        <p14:creationId xmlns:p14="http://schemas.microsoft.com/office/powerpoint/2010/main" val="26598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17EC-4F7E-401C-9E14-8F086CCB79F3}"/>
              </a:ext>
            </a:extLst>
          </p:cNvPr>
          <p:cNvSpPr>
            <a:spLocks noGrp="1"/>
          </p:cNvSpPr>
          <p:nvPr>
            <p:ph type="title"/>
          </p:nvPr>
        </p:nvSpPr>
        <p:spPr/>
        <p:txBody>
          <a:bodyPr/>
          <a:lstStyle/>
          <a:p>
            <a:r>
              <a:rPr lang="en-US" dirty="0"/>
              <a:t>Lady Justice King</a:t>
            </a:r>
            <a:endParaRPr lang="en-GB" dirty="0"/>
          </a:p>
        </p:txBody>
      </p:sp>
      <p:sp>
        <p:nvSpPr>
          <p:cNvPr id="3" name="Content Placeholder 2">
            <a:extLst>
              <a:ext uri="{FF2B5EF4-FFF2-40B4-BE49-F238E27FC236}">
                <a16:creationId xmlns:a16="http://schemas.microsoft.com/office/drawing/2014/main" id="{B6136F2B-81A7-43F0-B4A7-606E954805F1}"/>
              </a:ext>
            </a:extLst>
          </p:cNvPr>
          <p:cNvSpPr>
            <a:spLocks noGrp="1"/>
          </p:cNvSpPr>
          <p:nvPr>
            <p:ph idx="1"/>
          </p:nvPr>
        </p:nvSpPr>
        <p:spPr/>
        <p:txBody>
          <a:bodyPr>
            <a:normAutofit lnSpcReduction="10000"/>
          </a:bodyPr>
          <a:lstStyle/>
          <a:p>
            <a:r>
              <a:rPr lang="en-US" dirty="0"/>
              <a:t>Para 71</a:t>
            </a:r>
          </a:p>
          <a:p>
            <a:r>
              <a:rPr lang="en-US" dirty="0"/>
              <a:t>“There are however , many less extreme and benign situations which day in and day out touch on the lives of people up and down the country: Baker LJ gives the example of a care worker arranging private time for a long married couple which she knows is likely to include sexual activity in those circumstances. Such a case is wholly different from that of C and the question of whether it is appropriate to make a declaration under s15 of the 2005 Act in such cases is something to be left open for argument in the appropriate case.”</a:t>
            </a:r>
            <a:endParaRPr lang="en-GB" dirty="0"/>
          </a:p>
        </p:txBody>
      </p:sp>
    </p:spTree>
    <p:extLst>
      <p:ext uri="{BB962C8B-B14F-4D97-AF65-F5344CB8AC3E}">
        <p14:creationId xmlns:p14="http://schemas.microsoft.com/office/powerpoint/2010/main" val="273525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1179-1211-4699-A24D-B250A8AC56BA}"/>
              </a:ext>
            </a:extLst>
          </p:cNvPr>
          <p:cNvSpPr>
            <a:spLocks noGrp="1"/>
          </p:cNvSpPr>
          <p:nvPr>
            <p:ph type="title"/>
          </p:nvPr>
        </p:nvSpPr>
        <p:spPr/>
        <p:txBody>
          <a:bodyPr/>
          <a:lstStyle/>
          <a:p>
            <a:r>
              <a:rPr lang="en-US" dirty="0"/>
              <a:t>continued</a:t>
            </a:r>
            <a:endParaRPr lang="en-GB" dirty="0"/>
          </a:p>
        </p:txBody>
      </p:sp>
      <p:sp>
        <p:nvSpPr>
          <p:cNvPr id="3" name="Content Placeholder 2">
            <a:extLst>
              <a:ext uri="{FF2B5EF4-FFF2-40B4-BE49-F238E27FC236}">
                <a16:creationId xmlns:a16="http://schemas.microsoft.com/office/drawing/2014/main" id="{7E593072-F29D-4B4C-A0C6-C7D906087BC5}"/>
              </a:ext>
            </a:extLst>
          </p:cNvPr>
          <p:cNvSpPr>
            <a:spLocks noGrp="1"/>
          </p:cNvSpPr>
          <p:nvPr>
            <p:ph idx="1"/>
          </p:nvPr>
        </p:nvSpPr>
        <p:spPr/>
        <p:txBody>
          <a:bodyPr/>
          <a:lstStyle/>
          <a:p>
            <a:r>
              <a:rPr lang="en-US" dirty="0"/>
              <a:t>My comment on this dicta is that if you apply the judgment of the LCJ the activity of arranging a meeting at which a sexual relationship is likely to happen between consensual partners ( not a sex worker case) is likely not to engage the criminal law, it’s the background in which the acts may take place, but not the effective cause. </a:t>
            </a:r>
            <a:endParaRPr lang="en-GB" dirty="0"/>
          </a:p>
        </p:txBody>
      </p:sp>
    </p:spTree>
    <p:extLst>
      <p:ext uri="{BB962C8B-B14F-4D97-AF65-F5344CB8AC3E}">
        <p14:creationId xmlns:p14="http://schemas.microsoft.com/office/powerpoint/2010/main" val="196889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389DE-D0FF-4D4C-9DA4-72A84C6F65B8}"/>
              </a:ext>
            </a:extLst>
          </p:cNvPr>
          <p:cNvSpPr>
            <a:spLocks noGrp="1"/>
          </p:cNvSpPr>
          <p:nvPr>
            <p:ph type="title"/>
          </p:nvPr>
        </p:nvSpPr>
        <p:spPr/>
        <p:txBody>
          <a:bodyPr/>
          <a:lstStyle/>
          <a:p>
            <a:r>
              <a:rPr lang="en-US" dirty="0"/>
              <a:t>Lord Justice Baker</a:t>
            </a:r>
            <a:endParaRPr lang="en-GB" dirty="0"/>
          </a:p>
        </p:txBody>
      </p:sp>
      <p:sp>
        <p:nvSpPr>
          <p:cNvPr id="3" name="Content Placeholder 2">
            <a:extLst>
              <a:ext uri="{FF2B5EF4-FFF2-40B4-BE49-F238E27FC236}">
                <a16:creationId xmlns:a16="http://schemas.microsoft.com/office/drawing/2014/main" id="{3DCEAAD6-92E7-49C3-A2E2-CE2B182FFEB0}"/>
              </a:ext>
            </a:extLst>
          </p:cNvPr>
          <p:cNvSpPr>
            <a:spLocks noGrp="1"/>
          </p:cNvSpPr>
          <p:nvPr>
            <p:ph idx="1"/>
          </p:nvPr>
        </p:nvSpPr>
        <p:spPr/>
        <p:txBody>
          <a:bodyPr>
            <a:normAutofit lnSpcReduction="10000"/>
          </a:bodyPr>
          <a:lstStyle/>
          <a:p>
            <a:r>
              <a:rPr lang="en-US" dirty="0"/>
              <a:t>Para 73 – A court has to balance three principles’</a:t>
            </a:r>
          </a:p>
          <a:p>
            <a:r>
              <a:rPr lang="en-US" dirty="0"/>
              <a:t>1. the principle of autonomy – art 1 of the UN convention on the rights of Persons with Disabilities 2006 - to promote, protect and ensure the full and equal enjoyment of all human rights and fundamental freedoms by all persons with disabilities and to promote respect for their inherent dignity”.</a:t>
            </a:r>
          </a:p>
          <a:p>
            <a:r>
              <a:rPr lang="en-US" dirty="0"/>
              <a:t>2.The principle that vulnerable people in society must be protected and</a:t>
            </a:r>
          </a:p>
          <a:p>
            <a:r>
              <a:rPr lang="en-US" dirty="0"/>
              <a:t>3. The wider system of law and justice.</a:t>
            </a:r>
            <a:endParaRPr lang="en-GB" dirty="0"/>
          </a:p>
        </p:txBody>
      </p:sp>
    </p:spTree>
    <p:extLst>
      <p:ext uri="{BB962C8B-B14F-4D97-AF65-F5344CB8AC3E}">
        <p14:creationId xmlns:p14="http://schemas.microsoft.com/office/powerpoint/2010/main" val="421710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Secretary of State for Justice v A local authority, C. a CCG, and others, 2021 EWCA Civ 1527.</a:t>
            </a:r>
            <a:endParaRPr lang="en-GB" dirty="0"/>
          </a:p>
        </p:txBody>
      </p:sp>
      <p:sp>
        <p:nvSpPr>
          <p:cNvPr id="3" name="Content Placeholder 2"/>
          <p:cNvSpPr>
            <a:spLocks noGrp="1"/>
          </p:cNvSpPr>
          <p:nvPr>
            <p:ph idx="1"/>
          </p:nvPr>
        </p:nvSpPr>
        <p:spPr/>
        <p:txBody>
          <a:bodyPr numCol="1" spcCol="288000">
            <a:normAutofit lnSpcReduction="10000"/>
          </a:bodyPr>
          <a:lstStyle/>
          <a:p>
            <a:pPr algn="just"/>
            <a:r>
              <a:rPr lang="en-US" dirty="0"/>
              <a:t>Hayden J sitting in the Court of Protection decided that care workers would not commit a criminal offence under s39 of the Sexual Offences Act 2003 were they to make arrangements for a 27yr old man C where he had capacity to consent to sexual relations, but not to make arrangements  himself.</a:t>
            </a:r>
          </a:p>
          <a:p>
            <a:pPr algn="just"/>
            <a:r>
              <a:rPr lang="en-US" dirty="0"/>
              <a:t>The Court of Appeal allowed the Secretary of State’s appeal from that decision.</a:t>
            </a:r>
          </a:p>
          <a:p>
            <a:pPr algn="just"/>
            <a:r>
              <a:rPr lang="en-US" dirty="0"/>
              <a:t>I with my junior Matt Stockwell represented in writing the views of the Institute of Registered Case Managers.</a:t>
            </a:r>
            <a:endParaRPr lang="en-GB" dirty="0"/>
          </a:p>
        </p:txBody>
      </p:sp>
    </p:spTree>
    <p:extLst>
      <p:ext uri="{BB962C8B-B14F-4D97-AF65-F5344CB8AC3E}">
        <p14:creationId xmlns:p14="http://schemas.microsoft.com/office/powerpoint/2010/main" val="1789961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95B64-C84B-40B2-B656-6EAE93C4FDC9}"/>
              </a:ext>
            </a:extLst>
          </p:cNvPr>
          <p:cNvSpPr>
            <a:spLocks noGrp="1"/>
          </p:cNvSpPr>
          <p:nvPr>
            <p:ph type="title"/>
          </p:nvPr>
        </p:nvSpPr>
        <p:spPr/>
        <p:txBody>
          <a:bodyPr/>
          <a:lstStyle/>
          <a:p>
            <a:r>
              <a:rPr lang="en-US" dirty="0"/>
              <a:t>Paragraph 75</a:t>
            </a:r>
            <a:endParaRPr lang="en-GB" dirty="0"/>
          </a:p>
        </p:txBody>
      </p:sp>
      <p:sp>
        <p:nvSpPr>
          <p:cNvPr id="3" name="Content Placeholder 2">
            <a:extLst>
              <a:ext uri="{FF2B5EF4-FFF2-40B4-BE49-F238E27FC236}">
                <a16:creationId xmlns:a16="http://schemas.microsoft.com/office/drawing/2014/main" id="{7107A6E4-AA6A-4B8A-AAD1-8A60E7E95C6C}"/>
              </a:ext>
            </a:extLst>
          </p:cNvPr>
          <p:cNvSpPr>
            <a:spLocks noGrp="1"/>
          </p:cNvSpPr>
          <p:nvPr>
            <p:ph idx="1"/>
          </p:nvPr>
        </p:nvSpPr>
        <p:spPr/>
        <p:txBody>
          <a:bodyPr>
            <a:normAutofit fontScale="92500"/>
          </a:bodyPr>
          <a:lstStyle/>
          <a:p>
            <a:r>
              <a:rPr lang="en-US" dirty="0"/>
              <a:t>Baker LJ here emphasizes that the case was a decision on its own facts.</a:t>
            </a:r>
          </a:p>
          <a:p>
            <a:r>
              <a:rPr lang="en-US" dirty="0"/>
              <a:t>“ I recognize that there are situations where care workers are asked to assist people for example …. Where a young person wishes to meet people of their own age and make friends – one consequence may be that the incapacitated adult engages in sexual relations</a:t>
            </a:r>
            <a:r>
              <a:rPr lang="en-US" b="1" dirty="0"/>
              <a:t>. I envisage that it might be appropriate in those circumstances for the Court of Protection to endorse a care plan under which care workers facilitate or support such contact and to make a declaration under s15 of the MCA that the care plan is both lawful and in P’s best interest.”</a:t>
            </a:r>
            <a:endParaRPr lang="en-GB" b="1" dirty="0"/>
          </a:p>
        </p:txBody>
      </p:sp>
    </p:spTree>
    <p:extLst>
      <p:ext uri="{BB962C8B-B14F-4D97-AF65-F5344CB8AC3E}">
        <p14:creationId xmlns:p14="http://schemas.microsoft.com/office/powerpoint/2010/main" val="1450284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4EE93-714A-406E-AD2E-A840E66A7ED5}"/>
              </a:ext>
            </a:extLst>
          </p:cNvPr>
          <p:cNvSpPr>
            <a:spLocks noGrp="1"/>
          </p:cNvSpPr>
          <p:nvPr>
            <p:ph type="title"/>
          </p:nvPr>
        </p:nvSpPr>
        <p:spPr/>
        <p:txBody>
          <a:bodyPr/>
          <a:lstStyle/>
          <a:p>
            <a:r>
              <a:rPr lang="en-US" dirty="0"/>
              <a:t>Conclusions.</a:t>
            </a:r>
            <a:endParaRPr lang="en-GB" dirty="0"/>
          </a:p>
        </p:txBody>
      </p:sp>
      <p:sp>
        <p:nvSpPr>
          <p:cNvPr id="3" name="Content Placeholder 2">
            <a:extLst>
              <a:ext uri="{FF2B5EF4-FFF2-40B4-BE49-F238E27FC236}">
                <a16:creationId xmlns:a16="http://schemas.microsoft.com/office/drawing/2014/main" id="{29B9FFFF-6181-46F3-80DB-ACFE4D8EA2E4}"/>
              </a:ext>
            </a:extLst>
          </p:cNvPr>
          <p:cNvSpPr>
            <a:spLocks noGrp="1"/>
          </p:cNvSpPr>
          <p:nvPr>
            <p:ph idx="1"/>
          </p:nvPr>
        </p:nvSpPr>
        <p:spPr/>
        <p:txBody>
          <a:bodyPr>
            <a:normAutofit lnSpcReduction="10000"/>
          </a:bodyPr>
          <a:lstStyle/>
          <a:p>
            <a:r>
              <a:rPr lang="en-US" dirty="0"/>
              <a:t>A care worker arranging sex with sex worker is likely to put the care worker at risk of committing  a criminal offence. </a:t>
            </a:r>
          </a:p>
          <a:p>
            <a:r>
              <a:rPr lang="en-US" dirty="0"/>
              <a:t>Per Lord Burnett, some thing which merely creates the circumstances in which sexual relations happen, is not in the legal sense a cause R v Hughes, and therefore would not be a criminal offence. </a:t>
            </a:r>
          </a:p>
          <a:p>
            <a:r>
              <a:rPr lang="en-US" dirty="0"/>
              <a:t>The above finds an echo in both the remarks of King and Baker LJJ such that making arrangement for young people to meet and at which sexual relations may happen are more likely to be seen as lawful.</a:t>
            </a:r>
            <a:endParaRPr lang="en-GB" dirty="0"/>
          </a:p>
        </p:txBody>
      </p:sp>
    </p:spTree>
    <p:extLst>
      <p:ext uri="{BB962C8B-B14F-4D97-AF65-F5344CB8AC3E}">
        <p14:creationId xmlns:p14="http://schemas.microsoft.com/office/powerpoint/2010/main" val="961555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C99F-62D4-4504-B7BA-FCD9EFD131CF}"/>
              </a:ext>
            </a:extLst>
          </p:cNvPr>
          <p:cNvSpPr>
            <a:spLocks noGrp="1"/>
          </p:cNvSpPr>
          <p:nvPr>
            <p:ph type="title"/>
          </p:nvPr>
        </p:nvSpPr>
        <p:spPr/>
        <p:txBody>
          <a:bodyPr/>
          <a:lstStyle/>
          <a:p>
            <a:r>
              <a:rPr lang="en-US" dirty="0"/>
              <a:t>continued</a:t>
            </a:r>
            <a:endParaRPr lang="en-GB" dirty="0"/>
          </a:p>
        </p:txBody>
      </p:sp>
      <p:sp>
        <p:nvSpPr>
          <p:cNvPr id="3" name="Content Placeholder 2">
            <a:extLst>
              <a:ext uri="{FF2B5EF4-FFF2-40B4-BE49-F238E27FC236}">
                <a16:creationId xmlns:a16="http://schemas.microsoft.com/office/drawing/2014/main" id="{130880D0-D1AC-4974-849E-237DBC0D4079}"/>
              </a:ext>
            </a:extLst>
          </p:cNvPr>
          <p:cNvSpPr>
            <a:spLocks noGrp="1"/>
          </p:cNvSpPr>
          <p:nvPr>
            <p:ph idx="1"/>
          </p:nvPr>
        </p:nvSpPr>
        <p:spPr/>
        <p:txBody>
          <a:bodyPr/>
          <a:lstStyle/>
          <a:p>
            <a:r>
              <a:rPr lang="en-US" dirty="0"/>
              <a:t>To involve your client in an arrangement with a sex worker and seek a s15 MCA declaration is likely not to be successful for public policy reasons. </a:t>
            </a:r>
          </a:p>
          <a:p>
            <a:r>
              <a:rPr lang="en-US" dirty="0"/>
              <a:t>If there are strong compassionate grounds for applying it may  succeed, the obiter remarks of the LJJs seems to open that door. There will still be legal hurdles to overcome, not least persuading a civil court to deal with the matter.</a:t>
            </a:r>
            <a:endParaRPr lang="en-GB" dirty="0"/>
          </a:p>
        </p:txBody>
      </p:sp>
    </p:spTree>
    <p:extLst>
      <p:ext uri="{BB962C8B-B14F-4D97-AF65-F5344CB8AC3E}">
        <p14:creationId xmlns:p14="http://schemas.microsoft.com/office/powerpoint/2010/main" val="1969395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BC3B-2709-4F02-9552-EC7D6B7FC672}"/>
              </a:ext>
            </a:extLst>
          </p:cNvPr>
          <p:cNvSpPr>
            <a:spLocks noGrp="1"/>
          </p:cNvSpPr>
          <p:nvPr>
            <p:ph type="title"/>
          </p:nvPr>
        </p:nvSpPr>
        <p:spPr/>
        <p:txBody>
          <a:bodyPr/>
          <a:lstStyle/>
          <a:p>
            <a:r>
              <a:rPr lang="en-US" dirty="0"/>
              <a:t>Comment</a:t>
            </a:r>
            <a:endParaRPr lang="en-GB" dirty="0"/>
          </a:p>
        </p:txBody>
      </p:sp>
      <p:sp>
        <p:nvSpPr>
          <p:cNvPr id="3" name="Content Placeholder 2">
            <a:extLst>
              <a:ext uri="{FF2B5EF4-FFF2-40B4-BE49-F238E27FC236}">
                <a16:creationId xmlns:a16="http://schemas.microsoft.com/office/drawing/2014/main" id="{0A192C2B-96CE-4E0E-B409-D91C4AB4BBA5}"/>
              </a:ext>
            </a:extLst>
          </p:cNvPr>
          <p:cNvSpPr>
            <a:spLocks noGrp="1"/>
          </p:cNvSpPr>
          <p:nvPr>
            <p:ph idx="1"/>
          </p:nvPr>
        </p:nvSpPr>
        <p:spPr/>
        <p:txBody>
          <a:bodyPr>
            <a:normAutofit fontScale="92500" lnSpcReduction="20000"/>
          </a:bodyPr>
          <a:lstStyle/>
          <a:p>
            <a:r>
              <a:rPr lang="en-US" dirty="0"/>
              <a:t> In my own practice I have had cases where parents have known that their brain injured son was having a sexual relationship with a girlfriend and may have driven him to his date. They knew that he was likely to have sexual intercourse. That conduct in my opinion would fall to be regarded as lawful not unlawful, on Lord Burnett’s test applying R v Hughes. It would not require a S15 declaration, query would you mention it to your local Police authority. If I was </a:t>
            </a:r>
            <a:r>
              <a:rPr lang="en-US"/>
              <a:t>the parent, </a:t>
            </a:r>
            <a:r>
              <a:rPr lang="en-US" dirty="0"/>
              <a:t>I </a:t>
            </a:r>
            <a:r>
              <a:rPr lang="en-US"/>
              <a:t>probably would not.</a:t>
            </a:r>
            <a:endParaRPr lang="en-US" dirty="0"/>
          </a:p>
          <a:p>
            <a:r>
              <a:rPr lang="en-US" dirty="0"/>
              <a:t>To have to apply for a S15 declaration where a client has no other option than to access a sex worker is likely to be slow and cumbersome with no guarantee of success. I do have a female client of mature years who may have reasonable prospects of so doing.</a:t>
            </a:r>
            <a:endParaRPr lang="en-GB" dirty="0"/>
          </a:p>
        </p:txBody>
      </p:sp>
    </p:spTree>
    <p:extLst>
      <p:ext uri="{BB962C8B-B14F-4D97-AF65-F5344CB8AC3E}">
        <p14:creationId xmlns:p14="http://schemas.microsoft.com/office/powerpoint/2010/main" val="273492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39 of the Sexual Offences Act 2003.</a:t>
            </a:r>
            <a:endParaRPr lang="en-GB" dirty="0"/>
          </a:p>
        </p:txBody>
      </p:sp>
      <p:sp>
        <p:nvSpPr>
          <p:cNvPr id="3" name="Content Placeholder 2"/>
          <p:cNvSpPr>
            <a:spLocks noGrp="1"/>
          </p:cNvSpPr>
          <p:nvPr>
            <p:ph idx="1"/>
          </p:nvPr>
        </p:nvSpPr>
        <p:spPr/>
        <p:txBody>
          <a:bodyPr/>
          <a:lstStyle/>
          <a:p>
            <a:r>
              <a:rPr lang="en-US" dirty="0"/>
              <a:t>Care Workers: causing or inciting sexual activity,</a:t>
            </a:r>
          </a:p>
          <a:p>
            <a:r>
              <a:rPr lang="en-US" dirty="0"/>
              <a:t>(1) A person (A) commits an offence if</a:t>
            </a:r>
          </a:p>
          <a:p>
            <a:r>
              <a:rPr lang="en-US" dirty="0"/>
              <a:t>(a) he intentionally causes or incites another person (B)to engage in an activity,</a:t>
            </a:r>
          </a:p>
          <a:p>
            <a:r>
              <a:rPr lang="en-US" dirty="0"/>
              <a:t>(b) the activity is sexual</a:t>
            </a:r>
          </a:p>
          <a:p>
            <a:r>
              <a:rPr lang="en-US" dirty="0"/>
              <a:t>(c) B has a mental disorder, and </a:t>
            </a:r>
          </a:p>
          <a:p>
            <a:r>
              <a:rPr lang="en-US" dirty="0"/>
              <a:t>(c) A is involved in B’s care in a way that falls within s 42.</a:t>
            </a:r>
          </a:p>
          <a:p>
            <a:endParaRPr lang="en-GB" dirty="0"/>
          </a:p>
        </p:txBody>
      </p:sp>
    </p:spTree>
    <p:extLst>
      <p:ext uri="{BB962C8B-B14F-4D97-AF65-F5344CB8AC3E}">
        <p14:creationId xmlns:p14="http://schemas.microsoft.com/office/powerpoint/2010/main" val="163653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4F70C-7B2C-44D0-973D-5E93E8DAC8B3}"/>
              </a:ext>
            </a:extLst>
          </p:cNvPr>
          <p:cNvSpPr>
            <a:spLocks noGrp="1"/>
          </p:cNvSpPr>
          <p:nvPr>
            <p:ph type="title"/>
          </p:nvPr>
        </p:nvSpPr>
        <p:spPr/>
        <p:txBody>
          <a:bodyPr/>
          <a:lstStyle/>
          <a:p>
            <a:r>
              <a:rPr lang="en-US" dirty="0"/>
              <a:t>Note</a:t>
            </a:r>
            <a:endParaRPr lang="en-GB" dirty="0"/>
          </a:p>
        </p:txBody>
      </p:sp>
      <p:sp>
        <p:nvSpPr>
          <p:cNvPr id="3" name="Content Placeholder 2">
            <a:extLst>
              <a:ext uri="{FF2B5EF4-FFF2-40B4-BE49-F238E27FC236}">
                <a16:creationId xmlns:a16="http://schemas.microsoft.com/office/drawing/2014/main" id="{C6CD0006-DDF9-4921-B7BF-6211034430C4}"/>
              </a:ext>
            </a:extLst>
          </p:cNvPr>
          <p:cNvSpPr>
            <a:spLocks noGrp="1"/>
          </p:cNvSpPr>
          <p:nvPr>
            <p:ph idx="1"/>
          </p:nvPr>
        </p:nvSpPr>
        <p:spPr/>
        <p:txBody>
          <a:bodyPr/>
          <a:lstStyle/>
          <a:p>
            <a:r>
              <a:rPr lang="en-US" dirty="0"/>
              <a:t>The section is drawn widely, sexual activity can be much less significant than the act of intercourse.</a:t>
            </a:r>
          </a:p>
          <a:p>
            <a:r>
              <a:rPr lang="en-US" dirty="0"/>
              <a:t>We will see next that section 42 is widely drawn as to who is a care worker.</a:t>
            </a:r>
            <a:endParaRPr lang="en-GB" dirty="0"/>
          </a:p>
        </p:txBody>
      </p:sp>
    </p:spTree>
    <p:extLst>
      <p:ext uri="{BB962C8B-B14F-4D97-AF65-F5344CB8AC3E}">
        <p14:creationId xmlns:p14="http://schemas.microsoft.com/office/powerpoint/2010/main" val="4230689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s42.</a:t>
            </a:r>
            <a:endParaRPr lang="en-GB" dirty="0"/>
          </a:p>
        </p:txBody>
      </p:sp>
      <p:sp>
        <p:nvSpPr>
          <p:cNvPr id="3" name="Content Placeholder 2"/>
          <p:cNvSpPr>
            <a:spLocks noGrp="1"/>
          </p:cNvSpPr>
          <p:nvPr>
            <p:ph idx="1"/>
          </p:nvPr>
        </p:nvSpPr>
        <p:spPr/>
        <p:txBody>
          <a:bodyPr/>
          <a:lstStyle/>
          <a:p>
            <a:r>
              <a:rPr lang="en-US" dirty="0"/>
              <a:t>A person A is involved in the care of another B if any of subs 2-4 below applies,</a:t>
            </a:r>
          </a:p>
          <a:p>
            <a:r>
              <a:rPr lang="en-US" dirty="0"/>
              <a:t>(2) If B is accommodated in a care home</a:t>
            </a:r>
          </a:p>
          <a:p>
            <a:r>
              <a:rPr lang="en-US" dirty="0"/>
              <a:t>(3) If B is a patient for whom services are provided by an NHS body or an independent medical agency…</a:t>
            </a:r>
          </a:p>
          <a:p>
            <a:r>
              <a:rPr lang="en-US" dirty="0"/>
              <a:t>(4) If A is whether or not in the course of employment, a provider of care, assistance or services to B in connection with B’s mental disorder and has regular face to face contact with him.</a:t>
            </a:r>
            <a:endParaRPr lang="en-GB" dirty="0"/>
          </a:p>
        </p:txBody>
      </p:sp>
    </p:spTree>
    <p:extLst>
      <p:ext uri="{BB962C8B-B14F-4D97-AF65-F5344CB8AC3E}">
        <p14:creationId xmlns:p14="http://schemas.microsoft.com/office/powerpoint/2010/main" val="2780012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6BAD-43D1-4D64-A2FD-3D08A42C32AA}"/>
              </a:ext>
            </a:extLst>
          </p:cNvPr>
          <p:cNvSpPr>
            <a:spLocks noGrp="1"/>
          </p:cNvSpPr>
          <p:nvPr>
            <p:ph type="title"/>
          </p:nvPr>
        </p:nvSpPr>
        <p:spPr/>
        <p:txBody>
          <a:bodyPr/>
          <a:lstStyle/>
          <a:p>
            <a:r>
              <a:rPr lang="en-US" dirty="0"/>
              <a:t>Comment</a:t>
            </a:r>
            <a:endParaRPr lang="en-GB" dirty="0"/>
          </a:p>
        </p:txBody>
      </p:sp>
      <p:sp>
        <p:nvSpPr>
          <p:cNvPr id="3" name="Content Placeholder 2">
            <a:extLst>
              <a:ext uri="{FF2B5EF4-FFF2-40B4-BE49-F238E27FC236}">
                <a16:creationId xmlns:a16="http://schemas.microsoft.com/office/drawing/2014/main" id="{1482B71A-0816-497F-B434-BBCEC6C6D58C}"/>
              </a:ext>
            </a:extLst>
          </p:cNvPr>
          <p:cNvSpPr>
            <a:spLocks noGrp="1"/>
          </p:cNvSpPr>
          <p:nvPr>
            <p:ph idx="1"/>
          </p:nvPr>
        </p:nvSpPr>
        <p:spPr/>
        <p:txBody>
          <a:bodyPr/>
          <a:lstStyle/>
          <a:p>
            <a:r>
              <a:rPr lang="en-US" dirty="0"/>
              <a:t>Thus the definition of who is a care worker for the purposes of the criminal offence of S39 is drawn very widely and includes family members.</a:t>
            </a:r>
            <a:endParaRPr lang="en-GB" dirty="0"/>
          </a:p>
        </p:txBody>
      </p:sp>
    </p:spTree>
    <p:extLst>
      <p:ext uri="{BB962C8B-B14F-4D97-AF65-F5344CB8AC3E}">
        <p14:creationId xmlns:p14="http://schemas.microsoft.com/office/powerpoint/2010/main" val="279288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grounds of appeal</a:t>
            </a:r>
            <a:endParaRPr lang="en-GB" dirty="0"/>
          </a:p>
        </p:txBody>
      </p:sp>
      <p:sp>
        <p:nvSpPr>
          <p:cNvPr id="3" name="Content Placeholder 2"/>
          <p:cNvSpPr>
            <a:spLocks noGrp="1"/>
          </p:cNvSpPr>
          <p:nvPr>
            <p:ph idx="1"/>
          </p:nvPr>
        </p:nvSpPr>
        <p:spPr/>
        <p:txBody>
          <a:bodyPr/>
          <a:lstStyle/>
          <a:p>
            <a:r>
              <a:rPr lang="en-US" dirty="0"/>
              <a:t>1.That Hayden J misinterpreted section 39 by reading into them that the Defendant was intending to repress the autonomy of those with a mental disorder in the sphere of sexual relations.</a:t>
            </a:r>
          </a:p>
          <a:p>
            <a:r>
              <a:rPr lang="en-US" dirty="0"/>
              <a:t>2.That to sanction the use of a sex worker was contrary to public policy and</a:t>
            </a:r>
          </a:p>
          <a:p>
            <a:r>
              <a:rPr lang="en-US" dirty="0"/>
              <a:t>3. The judge erred in concluding that articles 8 and 14 of the European Convention on Human Rights required his </a:t>
            </a:r>
            <a:r>
              <a:rPr lang="en-US" dirty="0" err="1"/>
              <a:t>favourable</a:t>
            </a:r>
            <a:r>
              <a:rPr lang="en-US" dirty="0"/>
              <a:t> interpretation.</a:t>
            </a:r>
            <a:endParaRPr lang="en-GB" dirty="0"/>
          </a:p>
        </p:txBody>
      </p:sp>
    </p:spTree>
    <p:extLst>
      <p:ext uri="{BB962C8B-B14F-4D97-AF65-F5344CB8AC3E}">
        <p14:creationId xmlns:p14="http://schemas.microsoft.com/office/powerpoint/2010/main" val="96995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2003 Act</a:t>
            </a:r>
            <a:endParaRPr lang="en-GB" dirty="0"/>
          </a:p>
        </p:txBody>
      </p:sp>
      <p:sp>
        <p:nvSpPr>
          <p:cNvPr id="3" name="Content Placeholder 2"/>
          <p:cNvSpPr>
            <a:spLocks noGrp="1"/>
          </p:cNvSpPr>
          <p:nvPr>
            <p:ph idx="1"/>
          </p:nvPr>
        </p:nvSpPr>
        <p:spPr/>
        <p:txBody>
          <a:bodyPr/>
          <a:lstStyle/>
          <a:p>
            <a:r>
              <a:rPr lang="en-US" dirty="0"/>
              <a:t>It brought about a complete revision of the criminal law relating to sexual offences. S 79 adopts the definition of mental disorder found in s1 of the MHA 1983.</a:t>
            </a:r>
          </a:p>
          <a:p>
            <a:r>
              <a:rPr lang="en-US" dirty="0"/>
              <a:t>Its clear intention was the protection of the vulnerable. See para 64 of the judgment referred to in a later slide.</a:t>
            </a:r>
            <a:endParaRPr lang="en-GB" dirty="0"/>
          </a:p>
        </p:txBody>
      </p:sp>
    </p:spTree>
    <p:extLst>
      <p:ext uri="{BB962C8B-B14F-4D97-AF65-F5344CB8AC3E}">
        <p14:creationId xmlns:p14="http://schemas.microsoft.com/office/powerpoint/2010/main" val="368939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Judgment of Lord Burnett LCJ.</a:t>
            </a:r>
            <a:endParaRPr lang="en-GB" dirty="0"/>
          </a:p>
        </p:txBody>
      </p:sp>
      <p:sp>
        <p:nvSpPr>
          <p:cNvPr id="3" name="Content Placeholder 2"/>
          <p:cNvSpPr>
            <a:spLocks noGrp="1"/>
          </p:cNvSpPr>
          <p:nvPr>
            <p:ph idx="1"/>
          </p:nvPr>
        </p:nvSpPr>
        <p:spPr/>
        <p:txBody>
          <a:bodyPr>
            <a:normAutofit fontScale="92500" lnSpcReduction="10000"/>
          </a:bodyPr>
          <a:lstStyle/>
          <a:p>
            <a:r>
              <a:rPr lang="en-US" dirty="0"/>
              <a:t>That the Lord Chief Justice as head of the criminal justice system sat in on this civil appeal is significant. He emphasized the general approach of the law is that issues of a person’s future conduct and whether that conduct is  criminal or not, are best decided in criminal not civil courts. For a civil court to depart from that usual pathway required a cogent and exceptional reason – not found to be present in this case.</a:t>
            </a:r>
          </a:p>
          <a:p>
            <a:r>
              <a:rPr lang="en-US" dirty="0"/>
              <a:t>Applying criminal law jurisprudence to the meaning of “cause or  incite” through many decided cases ( see para38 onwards) establishes that the conduct in question does not need to be the sole cause, indeed all that is required is that its effect is more than negligible.</a:t>
            </a:r>
            <a:endParaRPr lang="en-GB" dirty="0"/>
          </a:p>
        </p:txBody>
      </p:sp>
    </p:spTree>
    <p:extLst>
      <p:ext uri="{BB962C8B-B14F-4D97-AF65-F5344CB8AC3E}">
        <p14:creationId xmlns:p14="http://schemas.microsoft.com/office/powerpoint/2010/main" val="1571657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1993</Words>
  <Application>Microsoft Office PowerPoint</Application>
  <PresentationFormat>Widescreen</PresentationFormat>
  <Paragraphs>73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FS Lucas Light</vt:lpstr>
      <vt:lpstr>Gotham Medium</vt:lpstr>
      <vt:lpstr>Office Theme</vt:lpstr>
      <vt:lpstr>ABI and intimate relationships – legal update March 2022.</vt:lpstr>
      <vt:lpstr>Secretary of State for Justice v A local authority, C. a CCG, and others, 2021 EWCA Civ 1527.</vt:lpstr>
      <vt:lpstr>Section 39 of the Sexual Offences Act 2003.</vt:lpstr>
      <vt:lpstr>Note</vt:lpstr>
      <vt:lpstr>s42.</vt:lpstr>
      <vt:lpstr>Comment</vt:lpstr>
      <vt:lpstr>The grounds of appeal</vt:lpstr>
      <vt:lpstr>The 2003 Act</vt:lpstr>
      <vt:lpstr>Judgment of Lord Burnett LCJ.</vt:lpstr>
      <vt:lpstr>Paragraph 49</vt:lpstr>
      <vt:lpstr>continued</vt:lpstr>
      <vt:lpstr>Para 49 continued</vt:lpstr>
      <vt:lpstr>Comment</vt:lpstr>
      <vt:lpstr>Para 51 The Convention rights art 8 and 14</vt:lpstr>
      <vt:lpstr>Paragraph 64</vt:lpstr>
      <vt:lpstr>Comment </vt:lpstr>
      <vt:lpstr>Lady Justice King</vt:lpstr>
      <vt:lpstr>continued</vt:lpstr>
      <vt:lpstr>Lord Justice Baker</vt:lpstr>
      <vt:lpstr>Paragraph 75</vt:lpstr>
      <vt:lpstr>Conclusions.</vt:lpstr>
      <vt:lpstr>continued</vt:lpstr>
      <vt:lpstr>Comment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Exchange Seminars</dc:creator>
  <cp:lastModifiedBy>Joe Ellcock</cp:lastModifiedBy>
  <cp:revision>61</cp:revision>
  <dcterms:created xsi:type="dcterms:W3CDTF">2017-05-22T13:22:23Z</dcterms:created>
  <dcterms:modified xsi:type="dcterms:W3CDTF">2024-06-25T13:53:50Z</dcterms:modified>
</cp:coreProperties>
</file>